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3588" cy="6858000"/>
  <p:notesSz cx="13004800" cy="9753600"/>
  <p:defaultTextStyle>
    <a:defPPr>
      <a:defRPr lang="de-DE"/>
    </a:defPPr>
    <a:lvl1pPr marL="0" algn="l" defTabSz="382603">
      <a:defRPr sz="1450">
        <a:solidFill>
          <a:schemeClr val="tx1"/>
        </a:solidFill>
        <a:latin typeface="+mn-lt"/>
        <a:ea typeface="+mn-ea"/>
        <a:cs typeface="+mn-cs"/>
      </a:defRPr>
    </a:lvl1pPr>
    <a:lvl2pPr marL="382603" algn="l" defTabSz="382603">
      <a:defRPr sz="1450">
        <a:solidFill>
          <a:schemeClr val="tx1"/>
        </a:solidFill>
        <a:latin typeface="+mn-lt"/>
        <a:ea typeface="+mn-ea"/>
        <a:cs typeface="+mn-cs"/>
      </a:defRPr>
    </a:lvl2pPr>
    <a:lvl3pPr marL="765208" algn="l" defTabSz="382603">
      <a:defRPr sz="145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>
      <a:defRPr sz="145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>
      <a:defRPr sz="145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>
      <a:defRPr sz="145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>
      <a:defRPr sz="145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>
      <a:defRPr sz="145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>
      <a:defRPr sz="14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FE"/>
    <a:srgbClr val="FDFBFD"/>
    <a:srgbClr val="EAF5FB"/>
    <a:srgbClr val="E0F2FE"/>
    <a:srgbClr val="F0F7FE"/>
    <a:srgbClr val="FEFDFE"/>
    <a:srgbClr val="E3F3FD"/>
    <a:srgbClr val="FEFCFE"/>
    <a:srgbClr val="FDFBFE"/>
    <a:srgbClr val="FD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40" autoAdjust="0"/>
  </p:normalViewPr>
  <p:slideViewPr>
    <p:cSldViewPr>
      <p:cViewPr varScale="1">
        <p:scale>
          <a:sx n="99" d="100"/>
          <a:sy n="99" d="100"/>
        </p:scale>
        <p:origin x="912" y="90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C661A5-9AB9-1949-9B9A-C46C190AE8BF}" type="datetime1">
              <a:rPr lang="de-DE"/>
              <a:t>10.04.2026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4A433B-D369-FE47-BCB2-D5C24AAD91F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>
      <a:defRPr sz="1050">
        <a:solidFill>
          <a:schemeClr val="tx1"/>
        </a:solidFill>
        <a:latin typeface="+mn-lt"/>
        <a:ea typeface="+mn-ea"/>
        <a:cs typeface="+mn-cs"/>
      </a:defRPr>
    </a:lvl1pPr>
    <a:lvl2pPr marL="382603" algn="l" defTabSz="382603">
      <a:defRPr sz="1050">
        <a:solidFill>
          <a:schemeClr val="tx1"/>
        </a:solidFill>
        <a:latin typeface="+mn-lt"/>
        <a:ea typeface="+mn-ea"/>
        <a:cs typeface="+mn-cs"/>
      </a:defRPr>
    </a:lvl2pPr>
    <a:lvl3pPr marL="765208" algn="l" defTabSz="382603">
      <a:defRPr sz="105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>
      <a:defRPr sz="105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>
      <a:defRPr sz="105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>
      <a:defRPr sz="105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>
      <a:defRPr sz="105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>
      <a:defRPr sz="105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>
      <a:defRPr sz="105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buNone/>
            </a:pPr>
            <a:r>
              <a:rPr lang="en-US" dirty="0"/>
              <a:t>This session introduces how AI tools such as ChatGPT, Copilot, or Gemini should be used responsibly in academic contexts at the University of Göttingen.</a:t>
            </a:r>
            <a:br>
              <a:rPr lang="en-US" dirty="0"/>
            </a:br>
            <a:r>
              <a:rPr lang="en-US" dirty="0"/>
              <a:t>The goal is not to discourage AI use, but to help you understand its </a:t>
            </a:r>
            <a:r>
              <a:rPr lang="en-US" b="1" dirty="0"/>
              <a:t>limitations, risks, and safe practices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AI tools are increasingly common in studying, teaching, and research. However, misunderstanding how they work can lead to </a:t>
            </a:r>
            <a:r>
              <a:rPr lang="en-US" b="1" dirty="0"/>
              <a:t>false information, plagiarism, or academic misconduct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By the end of this session, you should feel confident using AI </a:t>
            </a:r>
            <a:r>
              <a:rPr lang="en-US" b="1" dirty="0"/>
              <a:t>as support</a:t>
            </a:r>
            <a:r>
              <a:rPr lang="en-US" dirty="0"/>
              <a:t>, not as a replacement for your own academic work.</a:t>
            </a:r>
          </a:p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D3DF79E-4CD9-387F-915F-ABEA698F550C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AI Can Do</a:t>
            </a:r>
          </a:p>
          <a:p>
            <a:pPr>
              <a:buNone/>
            </a:pPr>
            <a:r>
              <a:rPr lang="en-US" dirty="0"/>
              <a:t>AI systems are very good at working with language patterns. They can explain topics in simpler words, summarize long texts, suggest ideas, and help organize content logically.</a:t>
            </a:r>
            <a:br>
              <a:rPr lang="en-US" dirty="0"/>
            </a:br>
            <a:r>
              <a:rPr lang="en-US" dirty="0"/>
              <a:t>This makes them useful for </a:t>
            </a:r>
            <a:r>
              <a:rPr lang="en-US" b="1" dirty="0"/>
              <a:t>learning support</a:t>
            </a:r>
            <a:r>
              <a:rPr lang="en-US" dirty="0"/>
              <a:t>, especially when starting a new topic or improving clarity.</a:t>
            </a:r>
          </a:p>
          <a:p>
            <a:pPr>
              <a:buNone/>
            </a:pPr>
            <a:r>
              <a:rPr lang="en-US" dirty="0"/>
              <a:t>However, it is important to understand </a:t>
            </a:r>
            <a:r>
              <a:rPr lang="en-US" i="1" dirty="0"/>
              <a:t>how</a:t>
            </a:r>
            <a:r>
              <a:rPr lang="en-US" dirty="0"/>
              <a:t> AI does this.</a:t>
            </a:r>
            <a:br>
              <a:rPr lang="en-US" dirty="0"/>
            </a:br>
            <a:r>
              <a:rPr lang="en-US" dirty="0"/>
              <a:t>AI does </a:t>
            </a:r>
            <a:r>
              <a:rPr lang="en-US" b="1" dirty="0"/>
              <a:t>not understand meaning</a:t>
            </a:r>
            <a:r>
              <a:rPr lang="en-US" dirty="0"/>
              <a:t> like a human. Instead, it predicts which words are likely to come next based on training data.</a:t>
            </a:r>
            <a:br>
              <a:rPr lang="en-US" dirty="0"/>
            </a:br>
            <a:r>
              <a:rPr lang="en-US" dirty="0"/>
              <a:t>This is why AI can sound fluent and confident — even when the content is inaccurate.</a:t>
            </a:r>
          </a:p>
          <a:p>
            <a:endParaRPr lang="en-US" dirty="0"/>
          </a:p>
          <a:p>
            <a:r>
              <a:rPr lang="en-US" dirty="0"/>
              <a:t>What AI Systems Cannot Do</a:t>
            </a:r>
          </a:p>
          <a:p>
            <a:r>
              <a:rPr lang="en-US" dirty="0"/>
              <a:t>AI systems have important limitations. They cannot think critically, reflect on context, or evaluate truth in the way we humans do.</a:t>
            </a:r>
            <a:br>
              <a:rPr lang="en-US" dirty="0"/>
            </a:br>
            <a:r>
              <a:rPr lang="en-US" dirty="0"/>
              <a:t>They also do not know university-specific rules, exam regulations, or course requirements unless explicitly provided — and even then, they may misunderstand them.</a:t>
            </a:r>
          </a:p>
          <a:p>
            <a:r>
              <a:rPr lang="en-US" dirty="0"/>
              <a:t>A key risk is that AI may produce answers that </a:t>
            </a:r>
            <a:r>
              <a:rPr lang="en-US" b="1" dirty="0"/>
              <a:t>sound very confident but are factually wrong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means responsibility always stays with the human user.</a:t>
            </a:r>
            <a:br>
              <a:rPr lang="en-US" dirty="0"/>
            </a:br>
            <a:r>
              <a:rPr lang="en-US" dirty="0"/>
              <a:t>If an AI-generated answer is incorrect, it is </a:t>
            </a:r>
            <a:r>
              <a:rPr lang="en-US" i="1" dirty="0"/>
              <a:t>your responsibility</a:t>
            </a:r>
            <a:r>
              <a:rPr lang="en-US" dirty="0"/>
              <a:t>, not the AI’s.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245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AI hallucination occurs when an AI produces information that is </a:t>
            </a:r>
            <a:r>
              <a:rPr lang="en-US" b="1" dirty="0"/>
              <a:t>confidently stated but incorrect or entirely fabricated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This is not intentional — it happens because AI systems do not verify facts.</a:t>
            </a:r>
          </a:p>
          <a:p>
            <a:r>
              <a:rPr lang="en-US" dirty="0"/>
              <a:t>Typical hallucinations include invented references, fake authors, incorrect statistics, or explanations that sound reasonable but are wrong.</a:t>
            </a:r>
            <a:br>
              <a:rPr lang="en-US" dirty="0"/>
            </a:br>
            <a:r>
              <a:rPr lang="en-US" dirty="0"/>
              <a:t>Hallucinations often occur when AI lacks reliable information or when a question is vague.</a:t>
            </a:r>
          </a:p>
          <a:p>
            <a:r>
              <a:rPr lang="en-US" dirty="0"/>
              <a:t>Understanding hallucinations is essential because they are </a:t>
            </a:r>
            <a:r>
              <a:rPr lang="en-US" b="1" dirty="0"/>
              <a:t>not always obvious</a:t>
            </a:r>
            <a:r>
              <a:rPr lang="en-US" dirty="0"/>
              <a:t>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598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hallucinations look very academic on the surface. For example, AI may generate references with correct formatting, realistic journal names, and plausible years — but the paper does not exist.</a:t>
            </a:r>
          </a:p>
          <a:p>
            <a:r>
              <a:rPr lang="en-US" dirty="0"/>
              <a:t>A common red flag is a reference that cannot be found in Google Scholar or publisher databases.</a:t>
            </a:r>
            <a:br>
              <a:rPr lang="en-US" dirty="0"/>
            </a:br>
            <a:r>
              <a:rPr lang="en-US" dirty="0"/>
              <a:t>Another warning sign is a quotation without page numbers or precise source details.</a:t>
            </a:r>
          </a:p>
          <a:p>
            <a:r>
              <a:rPr lang="en-US" dirty="0"/>
              <a:t>A simple rule applies here:</a:t>
            </a:r>
            <a:br>
              <a:rPr lang="en-US" dirty="0"/>
            </a:br>
            <a:r>
              <a:rPr lang="en-US" b="1" dirty="0"/>
              <a:t>If you did not verify it yourself, you should not trust it.</a:t>
            </a:r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22482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students assume that AI-generated text is automatically plagiarism-free. This is </a:t>
            </a:r>
            <a:r>
              <a:rPr lang="en-US" b="1" dirty="0"/>
              <a:t>not true</a:t>
            </a:r>
            <a:r>
              <a:rPr lang="en-US" dirty="0"/>
              <a:t>.</a:t>
            </a:r>
          </a:p>
          <a:p>
            <a:r>
              <a:rPr lang="en-US" dirty="0"/>
              <a:t>Plagiarism can occur if you submit AI-generated content as your own work, copy AI output without revision, or use AI to paraphrase material you do not understand.</a:t>
            </a:r>
            <a:br>
              <a:rPr lang="en-US" dirty="0"/>
            </a:br>
            <a:r>
              <a:rPr lang="en-US" dirty="0"/>
              <a:t>Even if the text is original in wording, the </a:t>
            </a:r>
            <a:r>
              <a:rPr lang="en-US" i="1" dirty="0"/>
              <a:t>academic responsibility</a:t>
            </a:r>
            <a:r>
              <a:rPr lang="en-US" dirty="0"/>
              <a:t> remains yours.</a:t>
            </a:r>
          </a:p>
          <a:p>
            <a:r>
              <a:rPr lang="en-US" dirty="0"/>
              <a:t>From an academic integrity perspective, the question is not </a:t>
            </a:r>
            <a:r>
              <a:rPr lang="en-US" i="1" dirty="0"/>
              <a:t>who wrote the text</a:t>
            </a:r>
            <a:r>
              <a:rPr lang="en-US" dirty="0"/>
              <a:t>, but </a:t>
            </a:r>
            <a:r>
              <a:rPr lang="en-US" i="1" dirty="0"/>
              <a:t>who claims authorship</a:t>
            </a:r>
            <a:r>
              <a:rPr lang="en-US" dirty="0"/>
              <a:t>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650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Acceptable Use:</a:t>
            </a:r>
          </a:p>
          <a:p>
            <a:r>
              <a:rPr lang="en-US" dirty="0"/>
              <a:t>In many academic contexts, AI use is acceptable when it supports learning rather than replaces it.</a:t>
            </a:r>
            <a:br>
              <a:rPr lang="en-US" dirty="0"/>
            </a:br>
            <a:r>
              <a:rPr lang="en-US" dirty="0"/>
              <a:t>Examples include brainstorming ideas, improving language clarity, structuring essays, or getting explanations for difficult concepts.</a:t>
            </a:r>
          </a:p>
          <a:p>
            <a:r>
              <a:rPr lang="en-US" dirty="0"/>
              <a:t>These uses are considered </a:t>
            </a:r>
            <a:r>
              <a:rPr lang="en-US" b="1" dirty="0"/>
              <a:t>assistive</a:t>
            </a:r>
            <a:r>
              <a:rPr lang="en-US" dirty="0"/>
              <a:t>, similar to using a dictionary or grammar tool — provided you still do the intellectual work yourself.</a:t>
            </a:r>
          </a:p>
          <a:p>
            <a:r>
              <a:rPr lang="en-US" dirty="0"/>
              <a:t>Always check course-specific or faculty guidelines, as rules may differ.</a:t>
            </a:r>
          </a:p>
          <a:p>
            <a:r>
              <a:rPr lang="en-US" dirty="0"/>
              <a:t>What Is Usually NOT Acceptable:</a:t>
            </a:r>
          </a:p>
          <a:p>
            <a:r>
              <a:rPr lang="en-US" dirty="0"/>
              <a:t>Using AI to write full assignments, generate exam answers, or produce references without verification is generally not acceptable in academic work.</a:t>
            </a:r>
          </a:p>
          <a:p>
            <a:r>
              <a:rPr lang="en-US" dirty="0"/>
              <a:t>Submitting AI output unchanged or hiding AI usage when disclosure is required can be considered academic misconduct.</a:t>
            </a:r>
            <a:br>
              <a:rPr lang="en-US" dirty="0"/>
            </a:br>
            <a:r>
              <a:rPr lang="en-US" dirty="0"/>
              <a:t>Transparency is key: when in doubt, </a:t>
            </a:r>
            <a:r>
              <a:rPr lang="en-US" b="1" dirty="0"/>
              <a:t>ask your instructor or supervisor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8200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any AI-generated academic content, verification is essential.</a:t>
            </a:r>
          </a:p>
          <a:p>
            <a:r>
              <a:rPr lang="en-US" dirty="0"/>
              <a:t>Facts should be cross-checked using reliable sources such as Google Scholar, PubMed, or official publisher websites.</a:t>
            </a:r>
            <a:br>
              <a:rPr lang="en-US" dirty="0"/>
            </a:br>
            <a:r>
              <a:rPr lang="en-US" dirty="0"/>
              <a:t>References must be checked manually to confirm that the paper exists and that authors, years, and journals are correct.</a:t>
            </a:r>
          </a:p>
          <a:p>
            <a:r>
              <a:rPr lang="en-US" dirty="0"/>
              <a:t>AI should be treated as a </a:t>
            </a:r>
            <a:r>
              <a:rPr lang="en-US" b="1" dirty="0"/>
              <a:t>starting point</a:t>
            </a:r>
            <a:r>
              <a:rPr lang="en-US" dirty="0"/>
              <a:t>, never as a final authority.</a:t>
            </a:r>
          </a:p>
          <a:p>
            <a:r>
              <a:rPr lang="en-US" dirty="0"/>
              <a:t>A good practice is to always rewrite AI output in your own words.</a:t>
            </a:r>
            <a:br>
              <a:rPr lang="en-US" dirty="0"/>
            </a:br>
            <a:r>
              <a:rPr lang="en-US" dirty="0"/>
              <a:t>This ensures understanding and reduces plagiarism risk.</a:t>
            </a:r>
          </a:p>
          <a:p>
            <a:r>
              <a:rPr lang="en-US" dirty="0"/>
              <a:t>You can also test AI reliability by asking it to explain </a:t>
            </a:r>
            <a:r>
              <a:rPr lang="en-US" i="1" dirty="0"/>
              <a:t>why</a:t>
            </a:r>
            <a:r>
              <a:rPr lang="en-US" dirty="0"/>
              <a:t> something is true.</a:t>
            </a:r>
            <a:br>
              <a:rPr lang="en-US" dirty="0"/>
            </a:br>
            <a:r>
              <a:rPr lang="en-US" dirty="0"/>
              <a:t>If the explanation is vague, circular, or inconsistent, that is a warning sign that the content may not be reliable.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835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AI as a navigation aid — like a GPS.</a:t>
            </a:r>
            <a:br>
              <a:rPr lang="en-US" dirty="0"/>
            </a:br>
            <a:r>
              <a:rPr lang="en-US" dirty="0"/>
              <a:t>It can suggest routes, but you are still driving the car.</a:t>
            </a:r>
          </a:p>
          <a:p>
            <a:r>
              <a:rPr lang="en-US" dirty="0"/>
              <a:t>You decide what questions to ask, which answers to accept, which to reject, and what needs verification.</a:t>
            </a:r>
            <a:br>
              <a:rPr lang="en-US" dirty="0"/>
            </a:br>
            <a:r>
              <a:rPr lang="en-US" dirty="0"/>
              <a:t>Responsible academic AI use combines </a:t>
            </a:r>
            <a:r>
              <a:rPr lang="en-US" b="1" dirty="0"/>
              <a:t>human judgment with AI support</a:t>
            </a:r>
            <a:r>
              <a:rPr lang="en-US" dirty="0"/>
              <a:t>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18856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short practice task helps you apply what you have learned.</a:t>
            </a:r>
          </a:p>
          <a:p>
            <a:r>
              <a:rPr lang="en-US" dirty="0"/>
              <a:t>Choose any AI tool and ask it to provide three peer-reviewed references related to your own research or study topic.</a:t>
            </a:r>
            <a:br>
              <a:rPr lang="en-US" dirty="0"/>
            </a:br>
            <a:r>
              <a:rPr lang="en-US" dirty="0"/>
              <a:t>Then select one reference and verify whether it truly exists using academic databases.</a:t>
            </a:r>
          </a:p>
          <a:p>
            <a:r>
              <a:rPr lang="en-US" dirty="0"/>
              <a:t>Reflect on whether the reference was real or hallucinated and consider whether you would trust AI-generated citations without checking.</a:t>
            </a:r>
            <a:br>
              <a:rPr lang="en-US" dirty="0"/>
            </a:br>
            <a:r>
              <a:rPr lang="en-US" dirty="0"/>
              <a:t>This exercise builds a habit of </a:t>
            </a:r>
            <a:r>
              <a:rPr lang="en-US" b="1" dirty="0"/>
              <a:t>critical verification</a:t>
            </a:r>
            <a:r>
              <a:rPr lang="en-US" dirty="0"/>
              <a:t>, which is essential for safe academic AI use.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67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 bwMode="auto"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4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2310114" y="6502957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91503" y="6500815"/>
            <a:ext cx="1375590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DFC1A0-EAC7-FF46-B484-6832FF4081D7}" type="datetime1">
              <a:rPr lang="de-DE"/>
              <a:t>10.04.2026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 bwMode="auto"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 bwMode="auto"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5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 bwMode="auto"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50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54417" y="370585"/>
            <a:ext cx="3786680" cy="246221"/>
          </a:xfrm>
          <a:prstGeom prst="rect">
            <a:avLst/>
          </a:prstGeom>
        </p:spPr>
        <p:txBody>
          <a:bodyPr vert="horz"/>
          <a:lstStyle>
            <a:lvl1pPr algn="r">
              <a:defRPr sz="16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 bwMode="auto"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 bwMode="auto"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4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81182" y="1318349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5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5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2310114" y="6502957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91503" y="6500815"/>
            <a:ext cx="1375590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5EF15-2C16-6A49-87B6-C5AFB945A04B}" type="datetime1">
              <a:rPr lang="de-DE"/>
              <a:t>10.04.2026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54417" y="370585"/>
            <a:ext cx="3786680" cy="246221"/>
          </a:xfrm>
          <a:prstGeom prst="rect">
            <a:avLst/>
          </a:prstGeom>
        </p:spPr>
        <p:txBody>
          <a:bodyPr vert="horz"/>
          <a:lstStyle>
            <a:lvl1pPr algn="r">
              <a:defRPr sz="16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ufzählu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 bwMode="auto"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 extrusionOk="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45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81182" y="1318349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50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/>
              <a:buChar char="•"/>
              <a:defRPr sz="2650" b="0" i="0">
                <a:solidFill>
                  <a:schemeClr val="accent6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54417" y="370585"/>
            <a:ext cx="3786680" cy="246221"/>
          </a:xfrm>
          <a:prstGeom prst="rect">
            <a:avLst/>
          </a:prstGeom>
        </p:spPr>
        <p:txBody>
          <a:bodyPr vert="horz"/>
          <a:lstStyle>
            <a:lvl1pPr algn="r">
              <a:defRPr sz="16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2310114" y="6502957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91503" y="6500815"/>
            <a:ext cx="1375590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5EF15-2C16-6A49-87B6-C5AFB945A04B}" type="datetime1">
              <a:rPr lang="de-DE"/>
              <a:t>10.04.2026</a:t>
            </a:fld>
            <a:endParaRPr lang="en-US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Großes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54417" y="370585"/>
            <a:ext cx="3786680" cy="246221"/>
          </a:xfrm>
          <a:prstGeom prst="rect">
            <a:avLst/>
          </a:prstGeom>
        </p:spPr>
        <p:txBody>
          <a:bodyPr vert="horz"/>
          <a:lstStyle>
            <a:lvl1pPr algn="r">
              <a:defRPr sz="16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de-DE"/>
              <a:t>Institut/Zentrum für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 bwMode="auto"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2310114" y="6502957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91503" y="6500815"/>
            <a:ext cx="1375590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F5EF15-2C16-6A49-87B6-C5AFB945A04B}" type="datetime1">
              <a:rPr lang="de-DE"/>
              <a:t>10.04.2026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 bwMode="auto">
          <a:xfrm>
            <a:off x="2310114" y="6502957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pPr>
              <a:defRPr/>
            </a:pPr>
            <a:r>
              <a:rPr lang="de-DE"/>
              <a:t>Georg-August-Universität Göttingen</a:t>
            </a:r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 bwMode="auto">
          <a:xfrm>
            <a:off x="291503" y="6500815"/>
            <a:ext cx="1375590" cy="19645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A51442-76F6-0047-9EC6-9C35C6FEA6B1}" type="datetime1">
              <a:rPr lang="de-DE"/>
              <a:t>10.04.2026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 bwMode="auto"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DFBFD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3ACC48-75C4-A4AD-523F-CA57D6B1B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70" y="2780928"/>
            <a:ext cx="4512618" cy="3600063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32261" y="2708920"/>
            <a:ext cx="10165696" cy="779700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How to Use AI Responsibly</a:t>
            </a:r>
            <a:br>
              <a:rPr lang="en-US" sz="3600" dirty="0"/>
            </a:br>
            <a:r>
              <a:rPr lang="en-US" sz="3600" b="1" dirty="0"/>
              <a:t>Hallucinations, Plagiarism &amp; Safe Academic Practice</a:t>
            </a:r>
            <a:endParaRPr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81177" y="2379291"/>
            <a:ext cx="7716256" cy="401637"/>
          </a:xfrm>
        </p:spPr>
        <p:txBody>
          <a:bodyPr/>
          <a:lstStyle/>
          <a:p>
            <a:pPr>
              <a:defRPr/>
            </a:pPr>
            <a:r>
              <a:rPr lang="de-DE" dirty="0"/>
              <a:t>AI knowledge nuggets</a:t>
            </a:r>
            <a:endParaRPr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pPr>
              <a:defRPr/>
            </a:pP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4"/>
          </p:nvPr>
        </p:nvSpPr>
        <p:spPr bwMode="auto">
          <a:xfrm>
            <a:off x="732261" y="4174081"/>
            <a:ext cx="8535512" cy="369332"/>
          </a:xfrm>
        </p:spPr>
        <p:txBody>
          <a:bodyPr/>
          <a:lstStyle/>
          <a:p>
            <a:pPr algn="l">
              <a:buNone/>
            </a:pPr>
            <a:r>
              <a:rPr lang="de-DE" b="0" i="0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Dr. rer. nat. Aisha Aamir</a:t>
            </a:r>
            <a:endParaRPr lang="de-D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de-DE" b="0" i="0" dirty="0">
                <a:solidFill>
                  <a:srgbClr val="000000"/>
                </a:solidFill>
                <a:effectLst/>
                <a:latin typeface="Calibri,Helvetica,sans-serif,EmojiFont,Apple Color Emoji,Segoe UI Emoji,NotoColorEmoji,Segoe UI Symbol,Android Emoji,EmojiSymbols"/>
              </a:rPr>
              <a:t>Digitale Kompetenzen (ZESS-IT)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3BB4-6962-1A0B-4E19-57E12C2D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Self-Practice Task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23650-AD67-48F5-0170-E0BEE121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3489" y="1898410"/>
            <a:ext cx="9853389" cy="72008"/>
          </a:xfrm>
        </p:spPr>
        <p:txBody>
          <a:bodyPr/>
          <a:lstStyle/>
          <a:p>
            <a:pPr>
              <a:buNone/>
            </a:pPr>
            <a:endParaRPr lang="en-US" sz="2000" b="1" dirty="0"/>
          </a:p>
          <a:p>
            <a:pPr>
              <a:buFont typeface="+mj-lt"/>
              <a:buAutoNum type="arabicPeriod"/>
            </a:pPr>
            <a:r>
              <a:rPr lang="en-US" sz="2000" dirty="0"/>
              <a:t>  </a:t>
            </a:r>
            <a:r>
              <a:rPr lang="en-US" sz="2000" dirty="0">
                <a:solidFill>
                  <a:schemeClr val="tx1"/>
                </a:solidFill>
              </a:rPr>
              <a:t>Choose any AI Tool: ChatGPT, Copilot, Gemini, Jenni, etc. 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  Ask an AI tool:</a:t>
            </a:r>
          </a:p>
          <a:p>
            <a:r>
              <a:rPr lang="en-US" sz="2000" i="1" dirty="0">
                <a:solidFill>
                  <a:schemeClr val="tx1"/>
                </a:solidFill>
              </a:rPr>
              <a:t>	Provide three peer‑reviewed scientific references related to your preferred 	research topic [insert topic here]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Choose </a:t>
            </a:r>
            <a:r>
              <a:rPr lang="en-US" sz="2000" b="1" dirty="0">
                <a:solidFill>
                  <a:schemeClr val="tx1"/>
                </a:solidFill>
              </a:rPr>
              <a:t>one reference</a:t>
            </a:r>
            <a:r>
              <a:rPr lang="en-US" sz="2000" dirty="0">
                <a:solidFill>
                  <a:schemeClr val="tx1"/>
                </a:solidFill>
              </a:rPr>
              <a:t> and: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Check if it exists on Google Scholar, Semantic Scholar, or any known academic journals of your choice. 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Verify authors, year, and journal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Reflect:</a:t>
            </a:r>
          </a:p>
          <a:p>
            <a:pPr marL="765273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Was the reference real or hallucinated?</a:t>
            </a:r>
          </a:p>
          <a:p>
            <a:pPr marL="765273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Would you trust AI citations without checking?</a:t>
            </a: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Optional Reflection Question:</a:t>
            </a:r>
          </a:p>
          <a:p>
            <a:pPr marL="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How would you safely use AI for your next assignment?</a:t>
            </a: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ACDD3-E5CE-79C6-7863-1CBC121A5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F4E04-C919-4B55-6B42-83F2DE161D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F6DB-AF38-28D7-CB67-EF02475DC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10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E1D7EE-07EA-5B05-15B0-27EFE7D5B3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027162-7860-DABB-F330-A9CB4FDDF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58" y="4005064"/>
            <a:ext cx="2492930" cy="24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342E-B3D6-F412-87C3-29B7E3CBA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b="1" dirty="0"/>
              <a:t>Learning Goal 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F824-6F88-2C62-0E56-409BDAE6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this Nugget, you can: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what AI systems </a:t>
            </a:r>
            <a:r>
              <a:rPr lang="en-DE" sz="20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and cannot</a:t>
            </a: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typical AI hallucinations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plagiarism risks when using AI tools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DE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strategies to verify and safely use AI in academic work</a:t>
            </a: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EFBE6-7988-545F-69F5-B5E16D83C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5F6CC-0BDA-3C41-3090-801012A17A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115E-71FE-DE4D-E697-2C0432079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2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2A5A98-7CC0-48E0-BC91-8EAFF11605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E3F58-BFB0-CD29-BDB5-2E9AB493A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72" y="3717032"/>
            <a:ext cx="2462231" cy="26464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1480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2BFC-7AEB-0268-F33C-037BEC3F2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AI Systems </a:t>
            </a:r>
            <a:r>
              <a:rPr lang="en-US" i="1" dirty="0"/>
              <a:t>Can</a:t>
            </a:r>
            <a:r>
              <a:rPr lang="en-US" dirty="0"/>
              <a:t> and </a:t>
            </a:r>
            <a:r>
              <a:rPr lang="en-US" i="1" dirty="0"/>
              <a:t>Cannot</a:t>
            </a:r>
            <a:r>
              <a:rPr lang="en-US" dirty="0"/>
              <a:t> Do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B5B2C-E53A-EAAE-930A-8D28B546B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182" y="2424799"/>
            <a:ext cx="4855572" cy="3200766"/>
          </a:xfrm>
        </p:spPr>
        <p:txBody>
          <a:bodyPr/>
          <a:lstStyle/>
          <a:p>
            <a:pPr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AI is good at:</a:t>
            </a:r>
          </a:p>
          <a:p>
            <a:pPr algn="l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Explaining concepts in simple language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Summarizing texts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Generating drafts or ideas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Rephrasing sentences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Helping brainstorm structure (outlines, headings)</a:t>
            </a: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Important: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AI works by </a:t>
            </a:r>
            <a:r>
              <a:rPr lang="en-US" sz="2000" b="1" dirty="0">
                <a:solidFill>
                  <a:schemeClr val="tx1"/>
                </a:solidFill>
              </a:rPr>
              <a:t>predicting patterns in language</a:t>
            </a:r>
            <a:r>
              <a:rPr lang="en-US" sz="2000" dirty="0">
                <a:solidFill>
                  <a:schemeClr val="tx1"/>
                </a:solidFill>
              </a:rPr>
              <a:t>, not by understanding meaning.</a:t>
            </a:r>
          </a:p>
          <a:p>
            <a:pPr algn="l"/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3E15C-7637-BECE-8AFD-25492E05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22B97-9029-32E2-7C27-48101692C9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23392-7BEC-6E13-C2A3-4E4858E31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3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8A7572-A014-F64A-F2FC-6B9EB960B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BC2BE52-5F11-4C3B-4504-C6A13AB6D045}"/>
              </a:ext>
            </a:extLst>
          </p:cNvPr>
          <p:cNvSpPr txBox="1">
            <a:spLocks/>
          </p:cNvSpPr>
          <p:nvPr/>
        </p:nvSpPr>
        <p:spPr bwMode="auto">
          <a:xfrm>
            <a:off x="6168802" y="2424799"/>
            <a:ext cx="4855572" cy="3114852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650" b="0" i="0">
                <a:solidFill>
                  <a:schemeClr val="accent6"/>
                </a:solidFill>
                <a:latin typeface="+mj-lt"/>
                <a:ea typeface="+mn-ea"/>
                <a:cs typeface="Arial"/>
              </a:defRPr>
            </a:lvl1pPr>
            <a:lvl2pPr marL="382636">
              <a:defRPr>
                <a:latin typeface="+mn-lt"/>
                <a:ea typeface="+mn-ea"/>
                <a:cs typeface="+mn-cs"/>
              </a:defRPr>
            </a:lvl2pPr>
            <a:lvl3pPr marL="765273">
              <a:defRPr>
                <a:latin typeface="+mn-lt"/>
                <a:ea typeface="+mn-ea"/>
                <a:cs typeface="+mn-cs"/>
              </a:defRPr>
            </a:lvl3pPr>
            <a:lvl4pPr marL="1147909">
              <a:defRPr>
                <a:latin typeface="+mn-lt"/>
                <a:ea typeface="+mn-ea"/>
                <a:cs typeface="+mn-cs"/>
              </a:defRPr>
            </a:lvl4pPr>
            <a:lvl5pPr marL="1530546">
              <a:defRPr>
                <a:latin typeface="+mn-lt"/>
                <a:ea typeface="+mn-ea"/>
                <a:cs typeface="+mn-cs"/>
              </a:defRPr>
            </a:lvl5pPr>
            <a:lvl6pPr marL="1913180">
              <a:defRPr>
                <a:latin typeface="+mn-lt"/>
                <a:ea typeface="+mn-ea"/>
                <a:cs typeface="+mn-cs"/>
              </a:defRPr>
            </a:lvl6pPr>
            <a:lvl7pPr marL="2295819">
              <a:defRPr>
                <a:latin typeface="+mn-lt"/>
                <a:ea typeface="+mn-ea"/>
                <a:cs typeface="+mn-cs"/>
              </a:defRPr>
            </a:lvl7pPr>
            <a:lvl8pPr marL="2678454">
              <a:defRPr>
                <a:latin typeface="+mn-lt"/>
                <a:ea typeface="+mn-ea"/>
                <a:cs typeface="+mn-cs"/>
              </a:defRPr>
            </a:lvl8pPr>
            <a:lvl9pPr marL="306109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dirty="0">
                <a:solidFill>
                  <a:schemeClr val="tx1"/>
                </a:solidFill>
              </a:rPr>
              <a:t>AI cannot:</a:t>
            </a:r>
          </a:p>
          <a:p>
            <a:pPr defTabSz="914400"/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Think critically like a human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Understand context the way you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Judge truth or correctness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Know university rules or exam 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Replace your responsibility as an author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Key warning: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AI can sound </a:t>
            </a:r>
            <a:r>
              <a:rPr lang="en-US" sz="2000" i="1" dirty="0">
                <a:solidFill>
                  <a:schemeClr val="tx1"/>
                </a:solidFill>
              </a:rPr>
              <a:t>confident</a:t>
            </a:r>
            <a:r>
              <a:rPr lang="en-US" sz="2000" dirty="0">
                <a:solidFill>
                  <a:schemeClr val="tx1"/>
                </a:solidFill>
              </a:rPr>
              <a:t> even when it is </a:t>
            </a:r>
            <a:r>
              <a:rPr lang="en-US" sz="2000" i="1" dirty="0">
                <a:solidFill>
                  <a:schemeClr val="tx1"/>
                </a:solidFill>
              </a:rPr>
              <a:t>wrong</a:t>
            </a:r>
            <a:endParaRPr lang="en-US" sz="2000" dirty="0">
              <a:solidFill>
                <a:schemeClr val="tx1"/>
              </a:solidFill>
            </a:endParaRPr>
          </a:p>
          <a:p>
            <a:pPr defTabSz="914400"/>
            <a:endParaRPr lang="en-DE" sz="2000" dirty="0"/>
          </a:p>
        </p:txBody>
      </p:sp>
    </p:spTree>
    <p:extLst>
      <p:ext uri="{BB962C8B-B14F-4D97-AF65-F5344CB8AC3E}">
        <p14:creationId xmlns:p14="http://schemas.microsoft.com/office/powerpoint/2010/main" val="419561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78F18A-2ADE-561D-6384-E221F2DBFC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70" y="3645024"/>
            <a:ext cx="2712418" cy="279285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E08B-E0C6-91E7-9D6A-BDC352E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AI Hallucinations?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32DF4-7BEA-0F2E-720F-236615A20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Hallucination = confident but incorrect output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Examples: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Made-up scientific references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Invented authors, years, or journal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False statistics or claims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Incorrect explanations that </a:t>
            </a:r>
            <a:r>
              <a:rPr lang="en-US" sz="2000" i="1" dirty="0">
                <a:solidFill>
                  <a:schemeClr val="tx1"/>
                </a:solidFill>
              </a:rPr>
              <a:t>sound</a:t>
            </a:r>
            <a:r>
              <a:rPr lang="en-US" sz="2000" dirty="0">
                <a:solidFill>
                  <a:schemeClr val="tx1"/>
                </a:solidFill>
              </a:rPr>
              <a:t> plausible</a:t>
            </a:r>
          </a:p>
          <a:p>
            <a:pPr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Why hallucinations happen: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AI predicts text → it does not check facts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If information is missing, AI may </a:t>
            </a:r>
            <a:r>
              <a:rPr lang="en-US" sz="2000" i="1" dirty="0">
                <a:solidFill>
                  <a:schemeClr val="tx1"/>
                </a:solidFill>
              </a:rPr>
              <a:t>guess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E522B-D113-4EB3-479C-6C6DBB0DA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8143C-C5D5-021A-EED2-28092BE765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1D841-76CA-F692-6E29-08206BBFE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4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E3B5C1-A7F8-D957-2551-2EAD1B93C3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1809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C94F-9747-EBD3-309C-EF644F1E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Hallucination Examples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794D5-1AE9-C3E4-B4A5-E47EB53852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Common warning signs: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References that cannot be found online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Citations with correct formatting but fake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Quotes without page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Statements like:</a:t>
            </a:r>
          </a:p>
          <a:p>
            <a:r>
              <a:rPr lang="en-US" sz="2000" dirty="0">
                <a:solidFill>
                  <a:schemeClr val="tx1"/>
                </a:solidFill>
              </a:rPr>
              <a:t>	“According to a study by Smith et al. 2021”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(but no real study exists)</a:t>
            </a:r>
          </a:p>
          <a:p>
            <a:pPr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Rule of thumb: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If you did not verify it, </a:t>
            </a:r>
            <a:r>
              <a:rPr lang="en-US" sz="2000" b="1" dirty="0">
                <a:solidFill>
                  <a:schemeClr val="tx1"/>
                </a:solidFill>
              </a:rPr>
              <a:t>do not trust it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ED582-38D3-6338-401B-D57B4628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596C-071C-F3B7-D6C0-E3B0EC38832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6AA01-2792-0A6E-42B1-EDD3895EE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5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048F3E-982E-654D-B287-5B75B9191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074DC9-4683-E7BB-01BA-A1C391DEB5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186" y="3933056"/>
            <a:ext cx="2592288" cy="25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0547-CEB6-342B-2A06-26EE3831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 Risks When Using AI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D303D-366A-66D8-EFAC-01010E9CD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Important:</a:t>
            </a:r>
          </a:p>
          <a:p>
            <a:pPr>
              <a:buNone/>
            </a:pP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Using AI text </a:t>
            </a:r>
            <a:r>
              <a:rPr lang="en-US" sz="2000" i="1" dirty="0">
                <a:solidFill>
                  <a:schemeClr val="tx1"/>
                </a:solidFill>
              </a:rPr>
              <a:t>without proper handling</a:t>
            </a:r>
            <a:r>
              <a:rPr lang="en-US" sz="2000" dirty="0">
                <a:solidFill>
                  <a:schemeClr val="tx1"/>
                </a:solidFill>
              </a:rPr>
              <a:t> can still be plagiarism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Risks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Submitting AI-generated text as your own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Copy-pasting AI output without revision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Using AI to paraphrase without understanding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Relying on AI-generated citations</a:t>
            </a:r>
          </a:p>
          <a:p>
            <a:pPr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Even if AI wrote it — YOU are responsible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ECB3B-5EAA-8A57-C4E6-87E96548C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6DE93-5BFD-3CC5-0F0C-7A9129C973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A97FF-3579-EFBD-2706-4BBD5A94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6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32F471-CC1B-1B64-A916-AA21C2A65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7F6C6-5C12-3508-53C9-9C8014D71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58" y="3573016"/>
            <a:ext cx="2492930" cy="2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8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C631-FA35-07CD-38BD-233AA112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Counts as Safe Academic AI Use?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F3A20-1C7F-9D7E-A2A1-C3A35D34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155" y="2259379"/>
            <a:ext cx="7716256" cy="307776"/>
          </a:xfrm>
        </p:spPr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Generally acceptable: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Brainstorming ideas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Improving language clarity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Creating outlines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Getting explanations for difficult concepts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None/>
            </a:pPr>
            <a:endParaRPr lang="en-US" sz="2000" b="1" dirty="0"/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DF354-A40C-FF96-706F-DBBB297C7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16CF-A0EF-7C13-9E2B-CF951063E7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16A3-8176-71DB-D88F-2DDEE29C0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7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F6B916-E686-B2E9-5C1F-11DC69994E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4034155-8FAB-9B35-C2FF-CD7A6AF89B21}"/>
              </a:ext>
            </a:extLst>
          </p:cNvPr>
          <p:cNvSpPr txBox="1">
            <a:spLocks/>
          </p:cNvSpPr>
          <p:nvPr/>
        </p:nvSpPr>
        <p:spPr bwMode="auto">
          <a:xfrm>
            <a:off x="6456834" y="2275709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650" b="0" i="0">
                <a:solidFill>
                  <a:schemeClr val="accent6"/>
                </a:solidFill>
                <a:latin typeface="+mj-lt"/>
                <a:ea typeface="+mn-ea"/>
                <a:cs typeface="Arial"/>
              </a:defRPr>
            </a:lvl1pPr>
            <a:lvl2pPr marL="382636">
              <a:defRPr>
                <a:latin typeface="+mn-lt"/>
                <a:ea typeface="+mn-ea"/>
                <a:cs typeface="+mn-cs"/>
              </a:defRPr>
            </a:lvl2pPr>
            <a:lvl3pPr marL="765273">
              <a:defRPr>
                <a:latin typeface="+mn-lt"/>
                <a:ea typeface="+mn-ea"/>
                <a:cs typeface="+mn-cs"/>
              </a:defRPr>
            </a:lvl3pPr>
            <a:lvl4pPr marL="1147909">
              <a:defRPr>
                <a:latin typeface="+mn-lt"/>
                <a:ea typeface="+mn-ea"/>
                <a:cs typeface="+mn-cs"/>
              </a:defRPr>
            </a:lvl4pPr>
            <a:lvl5pPr marL="1530546">
              <a:defRPr>
                <a:latin typeface="+mn-lt"/>
                <a:ea typeface="+mn-ea"/>
                <a:cs typeface="+mn-cs"/>
              </a:defRPr>
            </a:lvl5pPr>
            <a:lvl6pPr marL="1913180">
              <a:defRPr>
                <a:latin typeface="+mn-lt"/>
                <a:ea typeface="+mn-ea"/>
                <a:cs typeface="+mn-cs"/>
              </a:defRPr>
            </a:lvl6pPr>
            <a:lvl7pPr marL="2295819">
              <a:defRPr>
                <a:latin typeface="+mn-lt"/>
                <a:ea typeface="+mn-ea"/>
                <a:cs typeface="+mn-cs"/>
              </a:defRPr>
            </a:lvl7pPr>
            <a:lvl8pPr marL="2678454">
              <a:defRPr>
                <a:latin typeface="+mn-lt"/>
                <a:ea typeface="+mn-ea"/>
                <a:cs typeface="+mn-cs"/>
              </a:defRPr>
            </a:lvl8pPr>
            <a:lvl9pPr marL="306109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2000" b="1" dirty="0"/>
          </a:p>
          <a:p>
            <a:pPr defTabSz="914400"/>
            <a:endParaRPr lang="en-DE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358FB3-AEB8-2F0F-4580-B6142EA5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960" y="4149080"/>
            <a:ext cx="2492930" cy="225216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6F514A4-3EFF-15BF-09C8-2387E8B07D9E}"/>
              </a:ext>
            </a:extLst>
          </p:cNvPr>
          <p:cNvSpPr txBox="1">
            <a:spLocks/>
          </p:cNvSpPr>
          <p:nvPr/>
        </p:nvSpPr>
        <p:spPr bwMode="auto">
          <a:xfrm>
            <a:off x="6096794" y="2294483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650" b="0" i="0">
                <a:solidFill>
                  <a:schemeClr val="accent6"/>
                </a:solidFill>
                <a:latin typeface="+mj-lt"/>
                <a:ea typeface="+mn-ea"/>
                <a:cs typeface="Arial"/>
              </a:defRPr>
            </a:lvl1pPr>
            <a:lvl2pPr marL="382636">
              <a:defRPr>
                <a:latin typeface="+mn-lt"/>
                <a:ea typeface="+mn-ea"/>
                <a:cs typeface="+mn-cs"/>
              </a:defRPr>
            </a:lvl2pPr>
            <a:lvl3pPr marL="765273">
              <a:defRPr>
                <a:latin typeface="+mn-lt"/>
                <a:ea typeface="+mn-ea"/>
                <a:cs typeface="+mn-cs"/>
              </a:defRPr>
            </a:lvl3pPr>
            <a:lvl4pPr marL="1147909">
              <a:defRPr>
                <a:latin typeface="+mn-lt"/>
                <a:ea typeface="+mn-ea"/>
                <a:cs typeface="+mn-cs"/>
              </a:defRPr>
            </a:lvl4pPr>
            <a:lvl5pPr marL="1530546">
              <a:defRPr>
                <a:latin typeface="+mn-lt"/>
                <a:ea typeface="+mn-ea"/>
                <a:cs typeface="+mn-cs"/>
              </a:defRPr>
            </a:lvl5pPr>
            <a:lvl6pPr marL="1913180">
              <a:defRPr>
                <a:latin typeface="+mn-lt"/>
                <a:ea typeface="+mn-ea"/>
                <a:cs typeface="+mn-cs"/>
              </a:defRPr>
            </a:lvl6pPr>
            <a:lvl7pPr marL="2295819">
              <a:defRPr>
                <a:latin typeface="+mn-lt"/>
                <a:ea typeface="+mn-ea"/>
                <a:cs typeface="+mn-cs"/>
              </a:defRPr>
            </a:lvl7pPr>
            <a:lvl8pPr marL="2678454">
              <a:defRPr>
                <a:latin typeface="+mn-lt"/>
                <a:ea typeface="+mn-ea"/>
                <a:cs typeface="+mn-cs"/>
              </a:defRPr>
            </a:lvl8pPr>
            <a:lvl9pPr marL="306109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1" dirty="0">
                <a:solidFill>
                  <a:schemeClr val="tx1"/>
                </a:solidFill>
              </a:rPr>
              <a:t>Usually NOT acceptable:</a:t>
            </a:r>
          </a:p>
          <a:p>
            <a:pPr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Writing full assignments or exams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Generating references without checking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Submitting AI output unchanged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Hiding AI usage when disclosure is required</a:t>
            </a:r>
          </a:p>
          <a:p>
            <a:pPr defTabSz="914400"/>
            <a:endParaRPr lang="en-US" sz="2000" dirty="0">
              <a:solidFill>
                <a:schemeClr val="tx1"/>
              </a:solidFill>
            </a:endParaRPr>
          </a:p>
          <a:p>
            <a:pPr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>
              <a:buFont typeface="Arial" panose="020B0604020202020204" pitchFamily="34" charset="0"/>
              <a:buChar char="•"/>
            </a:pPr>
            <a:endParaRPr lang="en-US" sz="2000" dirty="0"/>
          </a:p>
          <a:p>
            <a:pPr defTabSz="914400"/>
            <a:endParaRPr lang="en-US" sz="2000" b="1" dirty="0"/>
          </a:p>
          <a:p>
            <a:pPr defTabSz="914400"/>
            <a:endParaRPr lang="en-DE" sz="2000" i="1" u="sng" dirty="0"/>
          </a:p>
        </p:txBody>
      </p:sp>
    </p:spTree>
    <p:extLst>
      <p:ext uri="{BB962C8B-B14F-4D97-AF65-F5344CB8AC3E}">
        <p14:creationId xmlns:p14="http://schemas.microsoft.com/office/powerpoint/2010/main" val="232455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D112-C943-E6C3-7F24-5068CC21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Verify AI Output (Practical Strategy)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E7900-8A8A-2BF0-AF7D-F8238A299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0290" y="2115982"/>
            <a:ext cx="7716256" cy="307776"/>
          </a:xfrm>
        </p:spPr>
        <p:txBody>
          <a:bodyPr/>
          <a:lstStyle/>
          <a:p>
            <a:pPr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Before using AI content, always:</a:t>
            </a:r>
          </a:p>
          <a:p>
            <a:pPr algn="l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 Cross-check facts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Google Scholar</a:t>
            </a:r>
          </a:p>
          <a:p>
            <a:pPr marL="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PubMed</a:t>
            </a:r>
          </a:p>
          <a:p>
            <a:pPr marL="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Publisher websites</a:t>
            </a:r>
          </a:p>
          <a:p>
            <a:pPr marL="457200" lvl="1" algn="l"/>
            <a:endParaRPr lang="en-US" sz="2000" dirty="0">
              <a:solidFill>
                <a:schemeClr val="tx1"/>
              </a:solidFill>
            </a:endParaRPr>
          </a:p>
          <a:p>
            <a:pPr algn="l">
              <a:buFont typeface="+mj-lt"/>
              <a:buAutoNum type="arabicPeriod"/>
            </a:pPr>
            <a:r>
              <a:rPr lang="en-US" sz="2000" b="1" dirty="0">
                <a:solidFill>
                  <a:schemeClr val="tx1"/>
                </a:solidFill>
              </a:rPr>
              <a:t> Verify references manually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Does the paper really exist?</a:t>
            </a:r>
          </a:p>
          <a:p>
            <a:pPr marL="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Are the authors and years correct?</a:t>
            </a:r>
          </a:p>
          <a:p>
            <a:pPr algn="l"/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610AB-BF93-7818-A58E-8023AA1CA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2F834-A7C1-18FF-18D0-18B1DF077C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C4F7-37B7-F2DF-E765-E673FEFE2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8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847B61-1BD5-9B10-F5BA-766C9D5208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D6CAE2-3705-77F4-85B3-CB5FCDE6332C}"/>
              </a:ext>
            </a:extLst>
          </p:cNvPr>
          <p:cNvSpPr txBox="1">
            <a:spLocks/>
          </p:cNvSpPr>
          <p:nvPr/>
        </p:nvSpPr>
        <p:spPr bwMode="auto">
          <a:xfrm>
            <a:off x="6672858" y="2132048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650" b="0" i="0">
                <a:solidFill>
                  <a:schemeClr val="accent6"/>
                </a:solidFill>
                <a:latin typeface="+mj-lt"/>
                <a:ea typeface="+mn-ea"/>
                <a:cs typeface="Arial"/>
              </a:defRPr>
            </a:lvl1pPr>
            <a:lvl2pPr marL="382636">
              <a:defRPr>
                <a:latin typeface="+mn-lt"/>
                <a:ea typeface="+mn-ea"/>
                <a:cs typeface="+mn-cs"/>
              </a:defRPr>
            </a:lvl2pPr>
            <a:lvl3pPr marL="765273">
              <a:defRPr>
                <a:latin typeface="+mn-lt"/>
                <a:ea typeface="+mn-ea"/>
                <a:cs typeface="+mn-cs"/>
              </a:defRPr>
            </a:lvl3pPr>
            <a:lvl4pPr marL="1147909">
              <a:defRPr>
                <a:latin typeface="+mn-lt"/>
                <a:ea typeface="+mn-ea"/>
                <a:cs typeface="+mn-cs"/>
              </a:defRPr>
            </a:lvl4pPr>
            <a:lvl5pPr marL="1530546">
              <a:defRPr>
                <a:latin typeface="+mn-lt"/>
                <a:ea typeface="+mn-ea"/>
                <a:cs typeface="+mn-cs"/>
              </a:defRPr>
            </a:lvl5pPr>
            <a:lvl6pPr marL="1913180">
              <a:defRPr>
                <a:latin typeface="+mn-lt"/>
                <a:ea typeface="+mn-ea"/>
                <a:cs typeface="+mn-cs"/>
              </a:defRPr>
            </a:lvl6pPr>
            <a:lvl7pPr marL="2295819">
              <a:defRPr>
                <a:latin typeface="+mn-lt"/>
                <a:ea typeface="+mn-ea"/>
                <a:cs typeface="+mn-cs"/>
              </a:defRPr>
            </a:lvl7pPr>
            <a:lvl8pPr marL="2678454">
              <a:defRPr>
                <a:latin typeface="+mn-lt"/>
                <a:ea typeface="+mn-ea"/>
                <a:cs typeface="+mn-cs"/>
              </a:defRPr>
            </a:lvl8pPr>
            <a:lvl9pPr marL="306109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sz="2000" dirty="0"/>
          </a:p>
          <a:p>
            <a:pPr defTabSz="914400"/>
            <a:r>
              <a:rPr lang="en-US" sz="2000" b="1" dirty="0"/>
              <a:t>3. </a:t>
            </a:r>
            <a:r>
              <a:rPr lang="en-US" sz="2000" b="1" dirty="0">
                <a:solidFill>
                  <a:schemeClr val="tx1"/>
                </a:solidFill>
              </a:rPr>
              <a:t>Rewrite in your own words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/>
              </a:rPr>
              <a:t>Use AI as input, not final output</a:t>
            </a:r>
          </a:p>
          <a:p>
            <a:pPr marL="0" lvl="1" indent="-342900" defTabSz="9144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Arial"/>
            </a:endParaRPr>
          </a:p>
          <a:p>
            <a:pPr defTabSz="914400"/>
            <a:r>
              <a:rPr lang="en-US" sz="2000" b="1" dirty="0">
                <a:solidFill>
                  <a:schemeClr val="tx1"/>
                </a:solidFill>
              </a:rPr>
              <a:t>4. Ask AI to explain its answer</a:t>
            </a:r>
            <a:endParaRPr lang="en-US" sz="2000" dirty="0">
              <a:solidFill>
                <a:schemeClr val="tx1"/>
              </a:solidFill>
            </a:endParaRPr>
          </a:p>
          <a:p>
            <a:pPr marL="0" lvl="1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/>
              </a:rPr>
              <a:t>Weak explanations = warning sign</a:t>
            </a:r>
          </a:p>
          <a:p>
            <a:pPr defTabSz="914400"/>
            <a:endParaRPr lang="en-DE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7A0B00-DCB6-2E1C-1F3A-5D02C671F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202" y="3955066"/>
            <a:ext cx="2424386" cy="24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DF603-5158-7768-0F80-67E89736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AI Use: A Simple Model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489CF-B35D-9D28-8776-544E92EA0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Think of AI as: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A navigation aid — not the driver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You decide: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What question to 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What to keep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What to reject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 What to verify</a:t>
            </a:r>
          </a:p>
          <a:p>
            <a:pPr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b="1" dirty="0">
                <a:solidFill>
                  <a:schemeClr val="tx1"/>
                </a:solidFill>
              </a:rPr>
              <a:t>Good academic practice = Human judgment + AI support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DE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A528F8-5E6E-AD26-3DD5-9D916C2F4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Georg-August-Universität Göttingen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32F1D-784E-8430-3F54-7430ECEF30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F5EF15-2C16-6A49-87B6-C5AFB945A04B}" type="datetime1">
              <a:rPr lang="de-DE" smtClean="0"/>
              <a:t>10.04.2026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7006-F0C3-A250-A0DB-B8794D319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6F15528-21DE-4FAA-801E-634DDDAF4B2B}" type="slidenum">
              <a:rPr lang="de-DE" smtClean="0"/>
              <a:t>9</a:t>
            </a:fld>
            <a:endParaRPr lang="de-D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FAE52F-1718-CF0D-85B2-3917EE7400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ZESS – Zentrale Einrichtung für </a:t>
            </a:r>
            <a:br>
              <a:rPr lang="de-DE" dirty="0"/>
            </a:br>
            <a:r>
              <a:rPr lang="de-DE" dirty="0"/>
              <a:t>Sprachen und Schlüsselqualifikationen</a:t>
            </a:r>
            <a:endParaRPr lang="en-DE" dirty="0"/>
          </a:p>
          <a:p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D1E8CA-8365-DAD4-AEC4-2326DF29C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218" y="3812466"/>
            <a:ext cx="2280370" cy="25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arben Uni Göttingen">
    <a:dk1>
      <a:sysClr val="windowText" lastClr="000000"/>
    </a:dk1>
    <a:lt1>
      <a:sysClr val="window" lastClr="FFFFFF"/>
    </a:lt1>
    <a:dk2>
      <a:srgbClr val="005F9B"/>
    </a:dk2>
    <a:lt2>
      <a:srgbClr val="50A5D2"/>
    </a:lt2>
    <a:accent1>
      <a:srgbClr val="153268"/>
    </a:accent1>
    <a:accent2>
      <a:srgbClr val="3B3B3A"/>
    </a:accent2>
    <a:accent3>
      <a:srgbClr val="84BFEA"/>
    </a:accent3>
    <a:accent4>
      <a:srgbClr val="EAE2D8"/>
    </a:accent4>
    <a:accent5>
      <a:srgbClr val="F6F4F0"/>
    </a:accent5>
    <a:accent6>
      <a:srgbClr val="575756"/>
    </a:accent6>
    <a:hlink>
      <a:srgbClr val="0033CC"/>
    </a:hlink>
    <a:folHlink>
      <a:srgbClr val="6600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1758</Words>
  <Application>Microsoft Office PowerPoint</Application>
  <DocSecurity>0</DocSecurity>
  <PresentationFormat>Benutzerdefiniert</PresentationFormat>
  <Paragraphs>198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Calibri,Helvetica,sans-serif,EmojiFont,Apple Color Emoji,Segoe UI Emoji,NotoColorEmoji,Segoe UI Symbol,Android Emoji,EmojiSymbols</vt:lpstr>
      <vt:lpstr>Symbol</vt:lpstr>
      <vt:lpstr>Office Theme</vt:lpstr>
      <vt:lpstr>How to Use AI Responsibly Hallucinations, Plagiarism &amp; Safe Academic Practice</vt:lpstr>
      <vt:lpstr>Learning Goal </vt:lpstr>
      <vt:lpstr>What AI Systems Can and Cannot Do</vt:lpstr>
      <vt:lpstr>What Are AI Hallucinations?</vt:lpstr>
      <vt:lpstr>Typical Hallucination Examples</vt:lpstr>
      <vt:lpstr>Plagiarism Risks When Using AI</vt:lpstr>
      <vt:lpstr>What Counts as Safe Academic AI Use?</vt:lpstr>
      <vt:lpstr>How to Verify AI Output (Practical Strategy)</vt:lpstr>
      <vt:lpstr>Responsible AI Use: A Simple Model</vt:lpstr>
      <vt:lpstr>Self-Practice Task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Fischer, Johann</dc:creator>
  <cp:keywords/>
  <dc:description/>
  <cp:lastModifiedBy>Tasche, Tatyana</cp:lastModifiedBy>
  <cp:revision>209</cp:revision>
  <dcterms:created xsi:type="dcterms:W3CDTF">2017-08-09T09:33:14Z</dcterms:created>
  <dcterms:modified xsi:type="dcterms:W3CDTF">2026-04-10T09:00:23Z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